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400" r:id="rId3"/>
    <p:sldId id="727" r:id="rId4"/>
    <p:sldId id="338" r:id="rId5"/>
    <p:sldId id="849" r:id="rId6"/>
    <p:sldId id="360" r:id="rId7"/>
    <p:sldId id="877" r:id="rId8"/>
    <p:sldId id="340" r:id="rId9"/>
    <p:sldId id="520" r:id="rId10"/>
    <p:sldId id="851" r:id="rId11"/>
    <p:sldId id="521" r:id="rId12"/>
    <p:sldId id="705" r:id="rId13"/>
    <p:sldId id="365" r:id="rId14"/>
    <p:sldId id="747" r:id="rId15"/>
    <p:sldId id="364" r:id="rId16"/>
    <p:sldId id="852" r:id="rId17"/>
    <p:sldId id="347" r:id="rId18"/>
    <p:sldId id="816" r:id="rId19"/>
    <p:sldId id="817" r:id="rId20"/>
    <p:sldId id="829" r:id="rId21"/>
    <p:sldId id="349" r:id="rId22"/>
    <p:sldId id="850" r:id="rId23"/>
    <p:sldId id="569" r:id="rId24"/>
    <p:sldId id="841" r:id="rId25"/>
    <p:sldId id="610" r:id="rId26"/>
    <p:sldId id="828" r:id="rId27"/>
    <p:sldId id="354" r:id="rId28"/>
    <p:sldId id="853" r:id="rId29"/>
    <p:sldId id="643" r:id="rId30"/>
    <p:sldId id="921" r:id="rId31"/>
    <p:sldId id="919" r:id="rId32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B2B166-4E6E-4F87-A7F1-35CEF31765E3}">
          <p14:sldIdLst>
            <p14:sldId id="400"/>
            <p14:sldId id="727"/>
            <p14:sldId id="338"/>
            <p14:sldId id="849"/>
            <p14:sldId id="360"/>
            <p14:sldId id="877"/>
            <p14:sldId id="340"/>
            <p14:sldId id="520"/>
            <p14:sldId id="851"/>
            <p14:sldId id="521"/>
            <p14:sldId id="705"/>
            <p14:sldId id="365"/>
            <p14:sldId id="747"/>
            <p14:sldId id="364"/>
            <p14:sldId id="852"/>
            <p14:sldId id="347"/>
            <p14:sldId id="816"/>
            <p14:sldId id="817"/>
            <p14:sldId id="829"/>
            <p14:sldId id="349"/>
            <p14:sldId id="850"/>
            <p14:sldId id="569"/>
            <p14:sldId id="841"/>
            <p14:sldId id="610"/>
            <p14:sldId id="828"/>
            <p14:sldId id="354"/>
            <p14:sldId id="853"/>
            <p14:sldId id="643"/>
            <p14:sldId id="921"/>
          </p14:sldIdLst>
        </p14:section>
        <p14:section name="无标题节" id="{466D2DC5-7122-42C1-8BEE-282B03DA2E7F}">
          <p14:sldIdLst>
            <p14:sldId id="9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58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99CCFF"/>
    <a:srgbClr val="990000"/>
    <a:srgbClr val="FF9900"/>
    <a:srgbClr val="FFFFCC"/>
    <a:srgbClr val="FFFF99"/>
    <a:srgbClr val="3399FF"/>
    <a:srgbClr val="10EED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507" autoAdjust="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058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120"/>
      </p:cViewPr>
      <p:guideLst>
        <p:guide orient="horz" pos="298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013;&#30340;&#22270;&#34920;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省控线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301</c:v>
                </c:pt>
                <c:pt idx="1">
                  <c:v>313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C-48E7-AC6C-2996A3CB1E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录取线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315</c:v>
                </c:pt>
                <c:pt idx="1">
                  <c:v>327</c:v>
                </c:pt>
                <c:pt idx="2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C-48E7-AC6C-2996A3CB1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42304"/>
        <c:axId val="90643840"/>
        <c:axId val="0"/>
      </c:bar3DChart>
      <c:catAx>
        <c:axId val="906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643840"/>
        <c:crosses val="autoZero"/>
        <c:auto val="1"/>
        <c:lblAlgn val="ctr"/>
        <c:lblOffset val="100"/>
        <c:noMultiLvlLbl val="0"/>
      </c:catAx>
      <c:valAx>
        <c:axId val="9064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64230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99CCFF"/>
    </a:solidFill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省控线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312</c:v>
                </c:pt>
                <c:pt idx="1">
                  <c:v>310</c:v>
                </c:pt>
                <c:pt idx="2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6-4DBB-A711-97C84CE44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录取线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325</c:v>
                </c:pt>
                <c:pt idx="1">
                  <c:v>325</c:v>
                </c:pt>
                <c:pt idx="2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6-4DBB-A711-97C84CE44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74304"/>
        <c:axId val="90675840"/>
        <c:axId val="0"/>
      </c:bar3DChart>
      <c:catAx>
        <c:axId val="90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675840"/>
        <c:crosses val="autoZero"/>
        <c:auto val="1"/>
        <c:lblAlgn val="ctr"/>
        <c:lblOffset val="100"/>
        <c:noMultiLvlLbl val="0"/>
      </c:catAx>
      <c:valAx>
        <c:axId val="9067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67430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99CCFF"/>
    </a:solidFill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9843887077699"/>
          <c:y val="5.6552930488564801E-2"/>
          <c:w val="0.86020199543601195"/>
          <c:h val="0.7639910802287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到帐经费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  <c:pt idx="4">
                  <c:v>2016年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2600</c:v>
                </c:pt>
                <c:pt idx="1">
                  <c:v>2670</c:v>
                </c:pt>
                <c:pt idx="2">
                  <c:v>3250</c:v>
                </c:pt>
                <c:pt idx="3">
                  <c:v>3950</c:v>
                </c:pt>
                <c:pt idx="4">
                  <c:v>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1-4356-8F92-97757081B5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004608"/>
        <c:axId val="129714432"/>
      </c:barChart>
      <c:catAx>
        <c:axId val="1260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714432"/>
        <c:crosses val="autoZero"/>
        <c:auto val="1"/>
        <c:lblAlgn val="ctr"/>
        <c:lblOffset val="100"/>
        <c:noMultiLvlLbl val="0"/>
      </c:catAx>
      <c:valAx>
        <c:axId val="1297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rgbClr val="C00000">
                <a:alpha val="88000"/>
              </a:srgb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04608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spPr>
    <a:solidFill>
      <a:srgbClr val="FFFFFF">
        <a:lumMod val="95000"/>
      </a:srgbClr>
    </a:solidFill>
  </c:spPr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67484824491894E-2"/>
          <c:y val="9.5560422058530922E-2"/>
          <c:w val="0.74654702208146395"/>
          <c:h val="0.74652598048974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国家级项目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C-4861-B4BC-7BC311B39F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省部级项目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43</c:v>
                </c:pt>
                <c:pt idx="1">
                  <c:v>34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C-4861-B4BC-7BC311B39FD4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219"/>
        <c:overlap val="-27"/>
        <c:axId val="129759104"/>
        <c:axId val="1297606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0" vertOverflow="ellipsis" horzOverflow="overflow" vert="horz" wrap="square" lIns="38100" tIns="19050" rIns="38100" bIns="19050" anchor="ctr" anchorCtr="1"/>
                    <a:lstStyle/>
                    <a:p>
                      <a:pPr>
                        <a:defRPr lang="zh-CN"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2014年</c:v>
                      </c:pt>
                      <c:pt idx="1">
                        <c:v>2015年</c:v>
                      </c:pt>
                      <c:pt idx="2">
                        <c:v>2016年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7DC-4861-B4BC-7BC311B39FD4}"/>
                  </c:ext>
                </c:extLst>
              </c15:ser>
            </c15:filteredBarSeries>
          </c:ext>
        </c:extLst>
      </c:barChart>
      <c:catAx>
        <c:axId val="1297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2000" b="0" i="0" u="none" strike="noStrike" kern="1200" cap="none" spc="0" normalizeH="0" baseline="0">
                <a:solidFill>
                  <a:schemeClr val="accent4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黑体" panose="02010609060101010101" pitchFamily="2" charset="-122"/>
              </a:defRPr>
            </a:pPr>
            <a:endParaRPr lang="zh-CN"/>
          </a:p>
        </c:txPr>
        <c:crossAx val="129760640"/>
        <c:crosses val="autoZero"/>
        <c:auto val="1"/>
        <c:lblAlgn val="ctr"/>
        <c:lblOffset val="100"/>
        <c:noMultiLvlLbl val="0"/>
      </c:catAx>
      <c:valAx>
        <c:axId val="12976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9759104"/>
        <c:crosses val="autoZero"/>
        <c:crossBetween val="between"/>
      </c:valAx>
      <c:spPr>
        <a:solidFill>
          <a:srgbClr val="99CCFF"/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horzOverflow="overflow" vert="horz" wrap="square" anchor="ctr" anchorCtr="1"/>
          <a:lstStyle/>
          <a:p>
            <a:pPr>
              <a:defRPr lang="zh-CN" sz="1800" b="0" i="0" u="none" strike="noStrike" kern="0" cap="none" spc="0" normalizeH="0" baseline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  <a:latin typeface="+mn-lt"/>
                <a:ea typeface="黑体" panose="02010609060101010101" pitchFamily="2" charset="-122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horzOverflow="overflow" vert="horz" wrap="square" anchor="ctr" anchorCtr="1"/>
          <a:lstStyle/>
          <a:p>
            <a:pPr>
              <a:defRPr lang="zh-CN" sz="1800" b="0" i="0" u="none" strike="noStrike" kern="0" cap="none" spc="0" normalizeH="0" baseline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  <a:latin typeface="+mn-lt"/>
                <a:ea typeface="黑体" panose="02010609060101010101" pitchFamily="2" charset="-122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8727896542623388"/>
          <c:y val="0.4773409973345111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000" kern="1200">
          <a:solidFill>
            <a:schemeClr val="tx1"/>
          </a:solidFill>
          <a:latin typeface="+mn-lt"/>
          <a:ea typeface="+mn-ea"/>
          <a:cs typeface="+mn-cs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Office PowerPoint 中的图表]Sheet1'!$B$1</c:f>
              <c:strCache>
                <c:ptCount val="1"/>
                <c:pt idx="0">
                  <c:v>发明专利授权数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38100">
                <a:solidFill>
                  <a:srgbClr val="C00000"/>
                </a:solidFill>
                <a:headEnd type="none"/>
                <a:tailEnd type="triangle"/>
              </a:ln>
            </c:spPr>
            <c:trendlineType val="linear"/>
            <c:dispRSqr val="0"/>
            <c:dispEq val="0"/>
          </c:trendline>
          <c:cat>
            <c:strRef>
              <c:f>'[Microsoft Office PowerPoint 中的图表]Sheet1'!$A$2:$A$4</c:f>
              <c:strCache>
                <c:ptCount val="3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'[Microsoft Office PowerPoint 中的图表]Sheet1'!$B$2:$B$4</c:f>
              <c:numCache>
                <c:formatCode>General</c:formatCode>
                <c:ptCount val="3"/>
                <c:pt idx="0">
                  <c:v>28</c:v>
                </c:pt>
                <c:pt idx="1">
                  <c:v>59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E-442A-8A36-73AF975E46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528192"/>
        <c:axId val="91534080"/>
      </c:barChart>
      <c:catAx>
        <c:axId val="9152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534080"/>
        <c:crosses val="autoZero"/>
        <c:auto val="1"/>
        <c:lblAlgn val="ctr"/>
        <c:lblOffset val="100"/>
        <c:noMultiLvlLbl val="0"/>
      </c:catAx>
      <c:valAx>
        <c:axId val="91534080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528192"/>
        <c:crosses val="autoZero"/>
        <c:crossBetween val="between"/>
        <c:majorUnit val="30"/>
      </c:valAx>
      <c:spPr>
        <a:solidFill>
          <a:srgbClr val="FFFF00"/>
        </a:solidFill>
        <a:scene3d>
          <a:camera prst="orthographicFront"/>
          <a:lightRig rig="threePt" dir="t"/>
        </a:scene3d>
        <a:sp3d>
          <a:bevelT w="139700" prst="cross"/>
        </a:sp3d>
      </c:spPr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正高数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2013年底</c:v>
                </c:pt>
                <c:pt idx="1">
                  <c:v>2016年底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4-4F22-909C-5A4D865442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副高数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2013年底</c:v>
                </c:pt>
                <c:pt idx="1">
                  <c:v>2016年底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331</c:v>
                </c:pt>
                <c:pt idx="1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4-4F22-909C-5A4D865442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博士数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2013年底</c:v>
                </c:pt>
                <c:pt idx="1">
                  <c:v>2016年底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144</c:v>
                </c:pt>
                <c:pt idx="1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4-4F22-909C-5A4D86544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116608"/>
        <c:axId val="130118400"/>
        <c:axId val="0"/>
      </c:bar3DChart>
      <c:catAx>
        <c:axId val="13011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118400"/>
        <c:crosses val="autoZero"/>
        <c:auto val="1"/>
        <c:lblAlgn val="ctr"/>
        <c:lblOffset val="100"/>
        <c:noMultiLvlLbl val="0"/>
      </c:catAx>
      <c:valAx>
        <c:axId val="1301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166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="1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zero"/>
    <c:showDLblsOverMax val="0"/>
  </c:chart>
  <c:spPr>
    <a:solidFill>
      <a:srgbClr val="66FF33"/>
    </a:solidFill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C38B25C-3322-49CD-9D00-13E5C5C9D485}" type="datetimeFigureOut">
              <a:rPr lang="zh-CN" altLang="en-US"/>
              <a:pPr>
                <a:defRPr/>
              </a:pPr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29E7AC6-FD67-4DEA-8003-8776A6476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50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9AD47E-9A3E-488E-BFC3-BAA7A7A4EC84}" type="datetimeFigureOut">
              <a:rPr lang="zh-CN" altLang="en-US"/>
              <a:pPr>
                <a:defRPr/>
              </a:pPr>
              <a:t>2017/10/23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C5542E-DFAF-4E6A-AB7C-EAB676AE5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90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5542E-DFAF-4E6A-AB7C-EAB676AE5FC4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E3A4C-1ED6-46D3-8C94-5D861608B86C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36E2-540B-4011-9082-96AF70DC22A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48CE5-02DA-4BCB-9CB4-BFE2478E73D7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5F06-1407-4C95-B434-979B4DD05A7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3B596-D188-4C52-8FFE-D3480B459A58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7836-1C24-4EEE-9FCD-9BCA6713C1A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E3A4C-1ED6-46D3-8C94-5D861608B86C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36E2-540B-4011-9082-96AF70DC22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5378D-0147-4D61-A30E-231E51D08D6C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9D312-A246-484A-8D32-0B83F24E730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45076-99FC-47CC-B555-549914F43564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41DC-9880-40F4-A758-59FAACEF68B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91A4A-6653-49F3-826B-3DA60F1DA8D3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86A2-F88C-486A-852F-C35CB1F0A3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AD831-BA2A-4F92-B473-189941334238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B911F-6B45-40BF-9FE0-44D919B5957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1B2F1-8901-4D7E-9339-3236C5F81F23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D0AA-DAF8-4D98-8FA8-C8736628F3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8F95F-AC82-43EF-B62C-41C44BCA0A07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2FE1B-3EFB-4872-BB7D-502BCFCEB7C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F3340-C29D-476D-A139-85C4BF8E4D30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52E01-0D98-4AAA-B30E-19AC38C43F3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5378D-0147-4D61-A30E-231E51D08D6C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9D312-A246-484A-8D32-0B83F24E730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CA8243-7723-420C-8FB2-1708E9F7202C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DBF9-EEEF-4C24-86CB-65291DE036F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48CE5-02DA-4BCB-9CB4-BFE2478E73D7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5F06-1407-4C95-B434-979B4DD05A7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3B596-D188-4C52-8FFE-D3480B459A58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7836-1C24-4EEE-9FCD-9BCA6713C1A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45076-99FC-47CC-B555-549914F43564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41DC-9880-40F4-A758-59FAACEF68B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91A4A-6653-49F3-826B-3DA60F1DA8D3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86A2-F88C-486A-852F-C35CB1F0A35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AD831-BA2A-4F92-B473-189941334238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B911F-6B45-40BF-9FE0-44D919B5957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1B2F1-8901-4D7E-9339-3236C5F81F23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D0AA-DAF8-4D98-8FA8-C8736628F3E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8F95F-AC82-43EF-B62C-41C44BCA0A07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2FE1B-3EFB-4872-BB7D-502BCFCEB7C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F3340-C29D-476D-A139-85C4BF8E4D30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52E01-0D98-4AAA-B30E-19AC38C43F3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CA8243-7723-420C-8FB2-1708E9F7202C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DBF9-EEEF-4C24-86CB-65291DE036F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DCB3777-254F-4187-B85D-990D67822C4B}" type="datetimeFigureOut">
              <a:rPr lang="zh-CN" altLang="en-US" smtClean="0"/>
              <a:pPr/>
              <a:t>2017/10/23</a:t>
            </a:fld>
            <a:endParaRPr lang="en-US" altLang="zh-CN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15B9745-0381-4A4F-8F2D-63E5C86F8FF8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237575" name="Picture 30" descr="bj"/>
          <p:cNvPicPr>
            <a:picLocks noChangeAspect="1" noChangeArrowheads="1"/>
          </p:cNvPicPr>
          <p:nvPr/>
        </p:nvPicPr>
        <p:blipFill>
          <a:blip r:embed="rId13" cstate="print">
            <a:lum bright="-20000"/>
          </a:blip>
          <a:srcRect/>
          <a:stretch>
            <a:fillRect/>
          </a:stretch>
        </p:blipFill>
        <p:spPr bwMode="auto">
          <a:xfrm>
            <a:off x="0" y="4797425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6" name="Picture 1" descr="J:\重要活动汇报\校情汇报\ppt-images\lin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37578" name="Imagen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0375" y="6453188"/>
            <a:ext cx="5000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9" name="Imagen 5"/>
          <p:cNvPicPr>
            <a:picLocks noChangeAspect="1" noChangeArrowheads="1"/>
          </p:cNvPicPr>
          <p:nvPr/>
        </p:nvPicPr>
        <p:blipFill>
          <a:blip r:embed="rId15" cstate="print"/>
          <a:srcRect t="16402" r="-952" b="16138"/>
          <a:stretch>
            <a:fillRect/>
          </a:stretch>
        </p:blipFill>
        <p:spPr bwMode="auto">
          <a:xfrm>
            <a:off x="2124075" y="6429375"/>
            <a:ext cx="71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0" name="Imagen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850" y="6442075"/>
            <a:ext cx="514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1" name="27 Imag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5963" y="6484938"/>
            <a:ext cx="3635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2" name="28 Imag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0638" y="6484938"/>
            <a:ext cx="3635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0 CuadroTexto"/>
          <p:cNvSpPr>
            <a:spLocks noChangeArrowheads="1"/>
          </p:cNvSpPr>
          <p:nvPr/>
        </p:nvSpPr>
        <p:spPr bwMode="auto">
          <a:xfrm>
            <a:off x="1016000" y="6499225"/>
            <a:ext cx="3111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00" b="1" i="1">
                <a:solidFill>
                  <a:schemeClr val="bg1"/>
                </a:solidFill>
                <a:latin typeface="Calibri" panose="020F0502020204030204" pitchFamily="34" charset="0"/>
                <a:ea typeface="+mn-ea"/>
                <a:sym typeface="Calibri" panose="020F0502020204030204" pitchFamily="34" charset="0"/>
              </a:rPr>
              <a:t>of</a:t>
            </a:r>
            <a:endParaRPr lang="zh-CN" altLang="zh-CN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31 CuadroTexto"/>
          <p:cNvSpPr>
            <a:spLocks noChangeArrowheads="1"/>
          </p:cNvSpPr>
          <p:nvPr/>
        </p:nvSpPr>
        <p:spPr bwMode="auto">
          <a:xfrm>
            <a:off x="712788" y="6499225"/>
            <a:ext cx="365125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fld id="{D8CEE140-D5C1-4C35-8A06-3509794487C7}" type="slidenum"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zh-CN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30946" y="6530975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7134" y="6530975"/>
            <a:ext cx="2095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31 CuadroTexto"/>
          <p:cNvSpPr>
            <a:spLocks noChangeArrowheads="1"/>
          </p:cNvSpPr>
          <p:nvPr/>
        </p:nvSpPr>
        <p:spPr bwMode="auto">
          <a:xfrm>
            <a:off x="1300163" y="6499225"/>
            <a:ext cx="354012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46</a:t>
            </a:r>
            <a:endParaRPr lang="zh-CN" altLang="zh-CN" sz="12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6443663"/>
            <a:ext cx="1844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DCB3777-254F-4187-B85D-990D67822C4B}" type="datetimeFigureOut">
              <a:rPr lang="zh-CN" altLang="en-US" smtClean="0">
                <a:solidFill>
                  <a:srgbClr val="000000"/>
                </a:solidFill>
              </a:rPr>
              <a:pPr/>
              <a:t>2017/10/23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15B9745-0381-4A4F-8F2D-63E5C86F8FF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37575" name="Picture 30" descr="bj"/>
          <p:cNvPicPr>
            <a:picLocks noChangeAspect="1" noChangeArrowheads="1"/>
          </p:cNvPicPr>
          <p:nvPr/>
        </p:nvPicPr>
        <p:blipFill>
          <a:blip r:embed="rId13" cstate="print">
            <a:lum bright="-20000"/>
          </a:blip>
          <a:srcRect/>
          <a:stretch>
            <a:fillRect/>
          </a:stretch>
        </p:blipFill>
        <p:spPr bwMode="auto">
          <a:xfrm>
            <a:off x="0" y="4797425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6" name="Picture 1" descr="J:\重要活动汇报\校情汇报\ppt-images\lin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37578" name="Imagen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0375" y="6453188"/>
            <a:ext cx="5000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9" name="Imagen 5"/>
          <p:cNvPicPr>
            <a:picLocks noChangeAspect="1" noChangeArrowheads="1"/>
          </p:cNvPicPr>
          <p:nvPr/>
        </p:nvPicPr>
        <p:blipFill>
          <a:blip r:embed="rId15" cstate="print"/>
          <a:srcRect t="16402" r="-952" b="16138"/>
          <a:stretch>
            <a:fillRect/>
          </a:stretch>
        </p:blipFill>
        <p:spPr bwMode="auto">
          <a:xfrm>
            <a:off x="2124075" y="6429375"/>
            <a:ext cx="71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0" name="Imagen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850" y="6442075"/>
            <a:ext cx="514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1" name="27 Imag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5963" y="6484938"/>
            <a:ext cx="3635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2" name="28 Imag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0638" y="6484938"/>
            <a:ext cx="3635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0 CuadroTexto"/>
          <p:cNvSpPr>
            <a:spLocks noChangeArrowheads="1"/>
          </p:cNvSpPr>
          <p:nvPr/>
        </p:nvSpPr>
        <p:spPr bwMode="auto">
          <a:xfrm>
            <a:off x="1016000" y="6499225"/>
            <a:ext cx="3111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of</a:t>
            </a:r>
            <a:endParaRPr lang="zh-CN" altLang="zh-CN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5" name="31 CuadroTexto"/>
          <p:cNvSpPr>
            <a:spLocks noChangeArrowheads="1"/>
          </p:cNvSpPr>
          <p:nvPr/>
        </p:nvSpPr>
        <p:spPr bwMode="auto">
          <a:xfrm>
            <a:off x="712788" y="6499225"/>
            <a:ext cx="365125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fld id="{D8CEE140-D5C1-4C35-8A06-3509794487C7}" type="slidenum">
              <a:rPr lang="zh-CN" altLang="zh-CN" sz="120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zh-CN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30946" y="6530975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7134" y="6530975"/>
            <a:ext cx="2095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31 CuadroTexto"/>
          <p:cNvSpPr>
            <a:spLocks noChangeArrowheads="1"/>
          </p:cNvSpPr>
          <p:nvPr/>
        </p:nvSpPr>
        <p:spPr bwMode="auto">
          <a:xfrm>
            <a:off x="1300163" y="6499225"/>
            <a:ext cx="354012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46</a:t>
            </a:r>
            <a:endParaRPr lang="zh-CN" altLang="zh-CN" sz="120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6443663"/>
            <a:ext cx="1844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5.wdp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6.wdp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8.wdp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330735"/>
            <a:ext cx="3312368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年度学校工作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报告</a:t>
            </a:r>
          </a:p>
        </p:txBody>
      </p:sp>
      <p:pic>
        <p:nvPicPr>
          <p:cNvPr id="15364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4365278"/>
            <a:ext cx="9144001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" y="1700808"/>
            <a:ext cx="8892480" cy="15029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CN" altLang="en-US" sz="4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   激发创新活力</a:t>
            </a:r>
            <a:endParaRPr lang="en-US" altLang="zh-CN" sz="4000" b="1" dirty="0" smtClean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4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推动学校事业发展</a:t>
            </a:r>
            <a:endParaRPr lang="zh-CN" altLang="en-US" sz="40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30879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+mj-ea"/>
                <a:ea typeface="+mj-ea"/>
              </a:rPr>
              <a:t>曹雨平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2017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日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2558" y="1124744"/>
            <a:ext cx="7663858" cy="1463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获批国家级项目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项（其中国家自科基金项目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项、国家社科基金项目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项、国家火炬计划项目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项），省部级项目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63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项，市厅级项目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172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</a:t>
            </a:r>
            <a:endParaRPr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499531691"/>
              </p:ext>
            </p:extLst>
          </p:nvPr>
        </p:nvGraphicFramePr>
        <p:xfrm>
          <a:off x="875464" y="2780928"/>
          <a:ext cx="7218045" cy="318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014983"/>
            <a:ext cx="8064896" cy="50783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中国有色金属工业科学技术奖一等奖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</a:t>
            </a:r>
            <a:r>
              <a:rPr lang="zh-CN" altLang="en-US" b="1" dirty="0">
                <a:latin typeface="黑体" pitchFamily="49" charset="-122"/>
                <a:ea typeface="黑体" pitchFamily="49" charset="-122"/>
                <a:sym typeface="+mn-ea"/>
              </a:rPr>
              <a:t>并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获得国家科技进步奖申报资格</a:t>
            </a:r>
            <a:endParaRPr lang="en-US" altLang="zh-CN" b="1" dirty="0">
              <a:latin typeface="黑体" pitchFamily="49" charset="-122"/>
              <a:ea typeface="黑体" pitchFamily="49" charset="-122"/>
              <a:sym typeface="+mn-ea"/>
            </a:endParaRP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全国教育科学研究优秀成果奖一等奖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 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教育部高校科研优秀成果奖（科学技术）二等奖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江苏省科技进步奖二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、三</a:t>
            </a:r>
            <a:r>
              <a:rPr lang="en-US" altLang="zh-CN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等奖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各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江苏省第十四届哲学社会科学优秀成果奖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8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机械工业联合会科学技术奖二等奖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中国电子学会科学技术奖三等奖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江苏省2016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年教育科学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研究成果奖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17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江苏省社科应用研究精品工程优秀成果奖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11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江苏省第四届教育科学优秀成果奖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7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常州市科技进步一等奖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项、三等奖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  <a:endParaRPr lang="en-US" altLang="zh-CN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常州市第十四届哲学社会科学优秀成果奖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48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845" y="1052830"/>
            <a:ext cx="6396355" cy="396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取得授权国家发明专利</a:t>
            </a:r>
            <a:r>
              <a:rPr 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119</a:t>
            </a:r>
            <a:r>
              <a:rPr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件</a:t>
            </a:r>
            <a:endParaRPr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550" y="5652393"/>
            <a:ext cx="3600400" cy="3657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近三年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发明</a:t>
            </a:r>
            <a:r>
              <a:rPr lang="zh-CN" altLang="en-US" sz="18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专利授权数对比</a:t>
            </a:r>
            <a:endParaRPr lang="zh-CN" altLang="en-US" sz="1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439260640"/>
              </p:ext>
            </p:extLst>
          </p:nvPr>
        </p:nvGraphicFramePr>
        <p:xfrm>
          <a:off x="1403648" y="1857364"/>
          <a:ext cx="5870596" cy="379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95536" y="981889"/>
            <a:ext cx="8358556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以职称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评聘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等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人事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制度改革为突破口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，师资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队伍建设迈出新步伐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417" y="1700808"/>
            <a:ext cx="7854500" cy="1463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eaLnBrk="1" latinLnBrk="0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■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加大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高端人才引进工作力度，创新高端人才引进机制，全年录用高层次人才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76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人，已经报到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51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人，聘请特聘教授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名、兼职教授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名、客座教授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名、兼职教师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名</a:t>
            </a:r>
          </a:p>
        </p:txBody>
      </p:sp>
      <p:sp>
        <p:nvSpPr>
          <p:cNvPr id="2" name="TextBox 9"/>
          <p:cNvSpPr txBox="1"/>
          <p:nvPr/>
        </p:nvSpPr>
        <p:spPr>
          <a:xfrm>
            <a:off x="2793956" y="5949280"/>
            <a:ext cx="35617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近三年教师队伍建设情况比较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947238752"/>
              </p:ext>
            </p:extLst>
          </p:nvPr>
        </p:nvGraphicFramePr>
        <p:xfrm>
          <a:off x="1547664" y="3284984"/>
          <a:ext cx="570713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412776"/>
            <a:ext cx="8388424" cy="44012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强化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教师能力提升，全年选派教师境外研修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32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人、短期进修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34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人、博士学历学位进修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</a:t>
            </a: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获批各级各类高层次人才项目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55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（其中，江苏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高等学校优秀科技创新团队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个、江苏省有突出贡献的中青年专家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人、第五期“333高层次人才培养工程”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7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人、高校“青蓝工程” 优秀青年骨干教师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7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人、中青年学术带头人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人，“六大人才高峰”第十三批高层次人才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荣获江苏省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教育工作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先进集体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个、先进个人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0980" y="1556792"/>
            <a:ext cx="7200800" cy="44012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稳步开展专业技术职务评审制度改革，出台新的职称评聘办法，充分发挥职称评聘激励导向功能，全年晋升正高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人、副高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38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人、中级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23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</a:t>
            </a:r>
          </a:p>
          <a:p>
            <a:pPr lvl="0" eaLnBrk="1" latinLnBrk="0" hangingPunct="1"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进一步深化人事制度和收入分配制度改革，科学定岗定编，出台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江苏理工学院岗位设置管理实施办法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江苏理工学院教职工聘期考核办法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等</a:t>
            </a:r>
            <a:r>
              <a:rPr lang="zh-CN" altLang="en-US" sz="20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制度，逐步提高教职工收入，人均年增长</a:t>
            </a:r>
            <a:r>
              <a:rPr lang="en-US" altLang="zh-CN" sz="20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12.93%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05" y="842040"/>
            <a:ext cx="6552783" cy="42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深化政产学研合作，社会服务开创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新局面</a:t>
            </a:r>
            <a:endParaRPr lang="zh-CN" altLang="zh-CN" sz="2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762" y="1424176"/>
            <a:ext cx="7488832" cy="240065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sz="2000" b="1" dirty="0" err="1">
                <a:latin typeface="黑体" panose="02010609060101010101" pitchFamily="2" charset="-122"/>
                <a:ea typeface="黑体" panose="02010609060101010101" pitchFamily="2" charset="-122"/>
              </a:rPr>
              <a:t>与溧阳市、金坛区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武进区、钟楼区、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广东四会市等地方政府全面开展政产学研对接活动</a:t>
            </a:r>
            <a:r>
              <a:rPr sz="2000" b="1" dirty="0">
                <a:latin typeface="黑体" panose="02010609060101010101" pitchFamily="2" charset="-122"/>
                <a:ea typeface="黑体" panose="02010609060101010101" pitchFamily="2" charset="-122"/>
              </a:rPr>
              <a:t>，合作共建了江苏理工学院-四会市有色金属产业研究院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、江苏理工学院驻中国以色列常州创新园国际教育合作基地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、医疗器械学院、常州产业研究院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</a:rPr>
              <a:t>等</a:t>
            </a:r>
            <a:r>
              <a:rPr sz="2000" b="1" dirty="0" err="1">
                <a:latin typeface="黑体" panose="02010609060101010101" pitchFamily="2" charset="-122"/>
                <a:ea typeface="黑体" panose="02010609060101010101" pitchFamily="2" charset="-122"/>
              </a:rPr>
              <a:t>，着力构建校地协同发展机制</a:t>
            </a:r>
            <a:endParaRPr lang="zh-CN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江苏理工学院驻中国以色列常州创新园国际教育合作基地揭牌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68346"/>
            <a:ext cx="2737256" cy="2052942"/>
          </a:xfrm>
          <a:prstGeom prst="rect">
            <a:avLst/>
          </a:prstGeom>
        </p:spPr>
      </p:pic>
      <p:pic>
        <p:nvPicPr>
          <p:cNvPr id="8" name="图片 7" descr="四会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6301" y="4023911"/>
            <a:ext cx="2852851" cy="1997377"/>
          </a:xfrm>
          <a:prstGeom prst="rect">
            <a:avLst/>
          </a:prstGeom>
        </p:spPr>
      </p:pic>
      <p:pic>
        <p:nvPicPr>
          <p:cNvPr id="1026" name="Picture 2" descr="http://xsy.jsut.edu.cn/picture/article/87/5f/91/ac66fc724f0e8273877cd704165b/5aadb3a2-e3df-4e0a-ad85-4a1921711a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1592"/>
            <a:ext cx="2904458" cy="19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152" y="836712"/>
            <a:ext cx="7488832" cy="33239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加强江苏省决策咨询研究基地、常州名人研究院、常州科技改革与创新发展中心、常州民营经济研究所等高端智库建设，努力为政府部门提供高质量决策咨询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依托全国重点建设职教师资培训基地、江苏省高职师培中心等培训机构，服务职教师资培养培训，全年完成国家级职教师资培训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906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人，组织实施省高职院校职教师资培训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4190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人，江苏省高职教师培训入选教育部工作案例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江苏省高职教师培训入选教育部工作案例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594995" y="4069427"/>
            <a:ext cx="2165350" cy="1807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030" y="5813256"/>
            <a:ext cx="29133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江苏省高职教师培训入选教育部工作案例</a:t>
            </a:r>
          </a:p>
        </p:txBody>
      </p:sp>
      <p:pic>
        <p:nvPicPr>
          <p:cNvPr id="6" name="图片 5" descr="“常州市创新创业与改革发展研究中心”落户江苏理工学院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221088"/>
            <a:ext cx="2605405" cy="1672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4827" y="5877272"/>
            <a:ext cx="326917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“常州市创新创业与改革发展研究中心”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落户我校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江苏省高等职业院校新教师职业素养提升培训班在我校举行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221088"/>
            <a:ext cx="2393315" cy="1508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71800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举办各级各类职教师资培训班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05" y="914048"/>
            <a:ext cx="6971030" cy="42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不断拓展国际合作与交流，开放办学结出新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硕果</a:t>
            </a:r>
            <a:endParaRPr lang="zh-CN" altLang="zh-CN" sz="2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252" y="1508760"/>
            <a:ext cx="8065204" cy="19202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积极推进与韩国东义大学、以色列奥特布劳德学院等高校的合作办学项目，签署中外合作协议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份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首次批量招收哈萨克斯坦等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个“一带一路”国家留学生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124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人，留学生招生工作实现重大突破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以色列签约仪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822" y="3676104"/>
            <a:ext cx="2766695" cy="2123440"/>
          </a:xfrm>
          <a:prstGeom prst="rect">
            <a:avLst/>
          </a:prstGeom>
        </p:spPr>
      </p:pic>
      <p:pic>
        <p:nvPicPr>
          <p:cNvPr id="6" name="图片 5" descr="韩国签约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676104"/>
            <a:ext cx="2359516" cy="21391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13428" y="5852629"/>
            <a:ext cx="2514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与韩国东义大学签约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72" y="5815248"/>
            <a:ext cx="3240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与以色列奥特布劳德学院签约</a:t>
            </a:r>
          </a:p>
        </p:txBody>
      </p:sp>
      <p:pic>
        <p:nvPicPr>
          <p:cNvPr id="9" name="图片 8" descr="留学生开学典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1641" y="3681189"/>
            <a:ext cx="2964815" cy="2124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56713" y="5852629"/>
            <a:ext cx="30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举办举办留学生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开学典礼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8014" y="908720"/>
            <a:ext cx="7810107" cy="19202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全年接待境外代表团来访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批次，组织赴德国、法国、台湾访问团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批次，新聘外教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10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人，组织学生出国（境）学习交流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69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人次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继续教育开辟新的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办学增长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点，获批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个新专业，制定继续教育培训工作管理规定，规范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培训办学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行为</a:t>
            </a:r>
            <a:endParaRPr lang="zh-CN" altLang="en-US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王书记德国法国访问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29" y="3228828"/>
            <a:ext cx="3658870" cy="24422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8404" y="5831058"/>
            <a:ext cx="26079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赴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德国法国高校访问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2230" y="5824024"/>
            <a:ext cx="31508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以色列理工学院来校访问</a:t>
            </a:r>
          </a:p>
        </p:txBody>
      </p:sp>
      <p:pic>
        <p:nvPicPr>
          <p:cNvPr id="4" name="图片 3" descr="以色列理工学院Bronica企业家能力培训中心负责人来我校访问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1636" y="3268529"/>
            <a:ext cx="3626485" cy="241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923222"/>
            <a:ext cx="8424936" cy="526297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是学校改革之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年。一年来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学校牢固树立“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创新、协调、绿色、开放、共享”五大发展理念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立德树人为根本，以提高质量为核心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，全面深化改革，打出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一系列改革组合拳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，在人才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培养、科学研究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、学科建设、师资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队伍建设等重要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领域激活了机制，夯实了基础，全面提升了水平，局部工作实现重大突破，改革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整体效应初步显现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学校综合实力和社会影响力稳步提升</a:t>
            </a:r>
            <a:r>
              <a:rPr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1664" y="1200834"/>
            <a:ext cx="7629525" cy="42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财务资产审计工作继续加强，管理服务效能不断提升</a:t>
            </a:r>
          </a:p>
        </p:txBody>
      </p:sp>
      <p:sp>
        <p:nvSpPr>
          <p:cNvPr id="5" name="矩形 4"/>
          <p:cNvSpPr/>
          <p:nvPr/>
        </p:nvSpPr>
        <p:spPr>
          <a:xfrm>
            <a:off x="621663" y="2132856"/>
            <a:ext cx="7917781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强化预算管理执行，合理运作资金，积极化解债务，全年争取上级专项资金和社会资金超过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万元 </a:t>
            </a: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加强基建修缮工程项目等重点领域审计和专项审计，严把合同审核关，积极运用法律手段维权，保障学校合法权益。全年完成审计项目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207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项，促进增收节支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1580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余万元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1412776"/>
            <a:ext cx="835292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规范招投标工作，全面实行政府采购，有序完成教学科研各类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项目的购置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工作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不断健全资产管理体制和监督机制，完成新一轮资产清查和处置工作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加强实验室管理与建设，出台2016-2020年实验室建设规划，积极推进学校大型仪器设备开放共享平台建设，与江苏力维检测有限公司共建POPs分析测试中心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05" y="1211580"/>
            <a:ext cx="6049010" cy="42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优化学生管理服务，有效促进学生全面发展</a:t>
            </a:r>
          </a:p>
        </p:txBody>
      </p:sp>
      <p:sp>
        <p:nvSpPr>
          <p:cNvPr id="5" name="矩形 4"/>
          <p:cNvSpPr/>
          <p:nvPr/>
        </p:nvSpPr>
        <p:spPr>
          <a:xfrm>
            <a:off x="611505" y="1916832"/>
            <a:ext cx="8056865" cy="9435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深入实施“立德树人、成长成才”工程，强化理想信念教育，构建学风建设长效机制，全年考取国内外研究生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261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人，考研达线率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13.11%</a:t>
            </a:r>
            <a:endParaRPr lang="zh-CN" altLang="en-US" sz="20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学生表彰大会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429000"/>
            <a:ext cx="3172242" cy="20498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12951" y="5511512"/>
            <a:ext cx="29432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召开全校学生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表彰大会</a:t>
            </a:r>
          </a:p>
        </p:txBody>
      </p:sp>
      <p:pic>
        <p:nvPicPr>
          <p:cNvPr id="2050" name="Picture 2" descr="http://xgc.jsut.edu.cn/picture/article/73/5d/65/6c0c790c4d21a4f2a9aefa6f58f9/541121dc-88cc-4d32-a340-a3237a9ae4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30680" cy="20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5517232"/>
            <a:ext cx="297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algn="ctr"/>
            <a:r>
              <a:rPr lang="zh-CN" altLang="en-US" dirty="0" smtClean="0"/>
              <a:t>开展</a:t>
            </a:r>
            <a:r>
              <a:rPr lang="zh-CN" altLang="en-US" dirty="0"/>
              <a:t>学风建设系列活动</a:t>
            </a:r>
          </a:p>
        </p:txBody>
      </p:sp>
      <p:pic>
        <p:nvPicPr>
          <p:cNvPr id="32770" name="Picture 2" descr="http://www.jsut.edu.cn/picture/article/3/0e/21/d3df6f514eea8d9d6987f3bea4b5/395f771c-0c04-450c-a9e0-250b3689ae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29000"/>
            <a:ext cx="2920496" cy="2016224"/>
          </a:xfrm>
          <a:prstGeom prst="rect">
            <a:avLst/>
          </a:prstGeom>
          <a:noFill/>
        </p:spPr>
      </p:pic>
      <p:sp>
        <p:nvSpPr>
          <p:cNvPr id="10" name="文本框 12"/>
          <p:cNvSpPr txBox="1"/>
          <p:nvPr/>
        </p:nvSpPr>
        <p:spPr>
          <a:xfrm>
            <a:off x="323529" y="5517232"/>
            <a:ext cx="230425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重温入党誓词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047" y="1412776"/>
            <a:ext cx="7920498" cy="13487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27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不断完善学生奖助体系，进一步深化资助育人内涵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强化心理健康教育工作体系建设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开展心理健康教育系列活动，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学校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荣获江苏省大学生心理健康教育工作先进集体称号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我校荣获江苏省大学生心理健康教育工作先进集体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066864"/>
            <a:ext cx="3111341" cy="1972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2047" y="5164602"/>
            <a:ext cx="26536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荣获江苏省大学生心理健康教育工作先进集体</a:t>
            </a:r>
          </a:p>
        </p:txBody>
      </p:sp>
      <p:pic>
        <p:nvPicPr>
          <p:cNvPr id="3" name="图片 2" descr="“常江水爱心助学金”签约仪式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490" y="3015824"/>
            <a:ext cx="2708275" cy="2033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30215" y="5297074"/>
            <a:ext cx="3003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常江水爱心助学金签约仪式</a:t>
            </a:r>
          </a:p>
        </p:txBody>
      </p:sp>
      <p:pic>
        <p:nvPicPr>
          <p:cNvPr id="3074" name="Picture 2" descr="http://xgc.jsut.edu.cn/picture/article/73/e9/6d/0df4a63c418bb0590148c2ed2072/4a6d6d18-8dec-4f0f-a701-1d52f1286d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53" y="3011705"/>
            <a:ext cx="3081537" cy="20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3"/>
          <p:cNvSpPr txBox="1"/>
          <p:nvPr/>
        </p:nvSpPr>
        <p:spPr>
          <a:xfrm>
            <a:off x="3315444" y="5312900"/>
            <a:ext cx="3003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举办心理健康月活动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950" y="1124734"/>
            <a:ext cx="7704474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完善辅导员选拔、培养和管理机制，推进辅导员职业化专业化建设，全年选派127人次参加各类辅导员业务培训班，录取辅导员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475656" y="2287905"/>
            <a:ext cx="5688632" cy="3658870"/>
            <a:chOff x="2919" y="3603"/>
            <a:chExt cx="8592" cy="5506"/>
          </a:xfrm>
        </p:grpSpPr>
        <p:pic>
          <p:nvPicPr>
            <p:cNvPr id="3" name="图片 2" descr="辅导员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9000" contrast="2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9" y="3603"/>
              <a:ext cx="4243" cy="2722"/>
            </a:xfrm>
            <a:prstGeom prst="rect">
              <a:avLst/>
            </a:prstGeom>
          </p:spPr>
        </p:pic>
        <p:pic>
          <p:nvPicPr>
            <p:cNvPr id="4" name="图片 3" descr="辅导员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9" y="3603"/>
              <a:ext cx="4242" cy="2722"/>
            </a:xfrm>
            <a:prstGeom prst="rect">
              <a:avLst/>
            </a:prstGeom>
          </p:spPr>
        </p:pic>
        <p:pic>
          <p:nvPicPr>
            <p:cNvPr id="6" name="图片 5" descr="辅导员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9" y="6487"/>
              <a:ext cx="4243" cy="2550"/>
            </a:xfrm>
            <a:prstGeom prst="rect">
              <a:avLst/>
            </a:prstGeom>
          </p:spPr>
        </p:pic>
        <p:pic>
          <p:nvPicPr>
            <p:cNvPr id="7" name="图片 6" descr="辅导员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" y="6487"/>
              <a:ext cx="4091" cy="262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211195" y="5946775"/>
            <a:ext cx="25304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举办辅导员技能提升班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1093" y="1218246"/>
            <a:ext cx="8208912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学生社会实践项目获评全国大中专学生“三下乡”社会实践“最具影响好项目”，学生体育团队获全国大学生舞龙舞狮锦标赛本科组第一名、全国啦啦操锦标赛第一名、全国健身瑜伽大赛集体项目第一名</a:t>
            </a:r>
            <a:endParaRPr lang="zh-CN" altLang="zh-CN" sz="2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 descr="荣获全国大学生舞龙舞狮锦标赛第一名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70" y="3064618"/>
            <a:ext cx="2804105" cy="18391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5977" y="5085184"/>
            <a:ext cx="284787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获全国大学生舞龙舞狮锦标赛本科组第一名</a:t>
            </a:r>
          </a:p>
        </p:txBody>
      </p:sp>
      <p:pic>
        <p:nvPicPr>
          <p:cNvPr id="6" name="图片 5" descr="瑜伽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4119" y="3059613"/>
            <a:ext cx="2562860" cy="1849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3848" y="5069552"/>
            <a:ext cx="315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获 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中国大学生健康活力大赛”健身瑜伽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比赛第一名 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荣获全国啦啦操锦标赛冠军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5155" y="3028540"/>
            <a:ext cx="2506277" cy="18801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5706" y="5208051"/>
            <a:ext cx="298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获全国啦啦操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锦标赛第一名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9701" y="868680"/>
            <a:ext cx="7472045" cy="396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9.</a:t>
            </a:r>
            <a:r>
              <a:rPr lang="zh-CN" altLang="zh-CN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基础设施建设扎实推进，后勤综合保障能力稳步提升</a:t>
            </a:r>
          </a:p>
        </p:txBody>
      </p:sp>
      <p:sp>
        <p:nvSpPr>
          <p:cNvPr id="5" name="矩形 4"/>
          <p:cNvSpPr/>
          <p:nvPr/>
        </p:nvSpPr>
        <p:spPr>
          <a:xfrm>
            <a:off x="723947" y="1629955"/>
            <a:ext cx="7416824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</a:rPr>
              <a:t>完成校园中长期规划论证，青年教师公寓二期项目全面竣工并交付使用</a:t>
            </a:r>
            <a:endParaRPr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sz="2000" b="1" dirty="0" err="1">
                <a:latin typeface="黑体" panose="02010609060101010101" pitchFamily="2" charset="-122"/>
                <a:ea typeface="黑体" panose="02010609060101010101" pitchFamily="2" charset="-122"/>
              </a:rPr>
              <a:t>启动艺术创作展示中心、大学生创新创业活动中心、校园西大门建设前期工作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全年完成</a:t>
            </a:r>
            <a:r>
              <a:rPr 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万元以上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维修项目</a:t>
            </a:r>
            <a:r>
              <a:rPr 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40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  <a:r>
              <a:rPr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，全力做好防汛抗洪、节能改造、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医疗卫生等工作</a:t>
            </a:r>
            <a:endParaRPr lang="en-US" sz="2000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无线校园网络工程总体通过验收，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实现无线校园网络全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覆盖。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完成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数字化校园后期建设和数据中心机房扩建招投标工作，办公自动化系统正式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上线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764704"/>
            <a:ext cx="7745730" cy="19202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进一步深化后勤社会化改革，继续推进经营目标管理责任制，深入推进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6T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5H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标准化管理模式，试行部分食堂社会化经营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强化服务项目精细管理，以“优质服务月”活动为抓手，全面提升保障能力和水平，后勤服务满意率进一步提高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91680" y="2744510"/>
            <a:ext cx="5256584" cy="3261320"/>
            <a:chOff x="2443" y="4481"/>
            <a:chExt cx="7537" cy="5444"/>
          </a:xfrm>
        </p:grpSpPr>
        <p:pic>
          <p:nvPicPr>
            <p:cNvPr id="2" name="图片 1" descr="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0" y="4481"/>
              <a:ext cx="3863" cy="2576"/>
            </a:xfrm>
            <a:prstGeom prst="rect">
              <a:avLst/>
            </a:prstGeom>
          </p:spPr>
        </p:pic>
        <p:pic>
          <p:nvPicPr>
            <p:cNvPr id="3" name="图片 2" descr="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4" y="4481"/>
              <a:ext cx="3436" cy="2577"/>
            </a:xfrm>
            <a:prstGeom prst="rect">
              <a:avLst/>
            </a:prstGeom>
          </p:spPr>
        </p:pic>
        <p:pic>
          <p:nvPicPr>
            <p:cNvPr id="5" name="图片 4" descr="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3" y="7226"/>
              <a:ext cx="3863" cy="2699"/>
            </a:xfrm>
            <a:prstGeom prst="rect">
              <a:avLst/>
            </a:prstGeom>
          </p:spPr>
        </p:pic>
        <p:pic>
          <p:nvPicPr>
            <p:cNvPr id="6" name="图片 5" descr="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4" y="7347"/>
              <a:ext cx="3436" cy="257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633142" y="6005830"/>
            <a:ext cx="36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开展后勤服务提升系列活动</a:t>
            </a:r>
            <a:endParaRPr lang="zh-CN" altLang="en-US" sz="1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1445" y="1916832"/>
            <a:ext cx="7344816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基础馆藏资源稳步增长，全年征订图书173764种，订购 19314种，55111册，馆藏图书总量达到388439种，1698059册。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文献资源结构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进一步优化</a:t>
            </a:r>
            <a:r>
              <a:rPr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数字资源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建设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力度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加大</a:t>
            </a:r>
            <a:endParaRPr sz="20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加强档案管理与服务，完成年度综合、人事档案、基建档案等归档工作，校志（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2005-2015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）编纂工作有序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进行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,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获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评“常州市年度档案工作检查优秀单位”称号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◆</a:t>
            </a:r>
            <a:r>
              <a:rPr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《</a:t>
            </a:r>
            <a:r>
              <a:rPr sz="2000" b="1" dirty="0" err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职教通讯》和《江苏理工学院学报》</a:t>
            </a:r>
            <a:r>
              <a:rPr sz="2000" b="1" dirty="0" err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质量进一步提升</a:t>
            </a:r>
            <a:endParaRPr sz="20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81445" y="1063625"/>
            <a:ext cx="70827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10.</a:t>
            </a:r>
            <a:r>
              <a:rPr lang="zh-CN" altLang="zh-CN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图书</a:t>
            </a:r>
            <a:r>
              <a:rPr lang="zh-CN" altLang="zh-CN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档案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出版</a:t>
            </a:r>
            <a:r>
              <a:rPr lang="zh-CN" altLang="zh-CN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</a:t>
            </a:r>
            <a:r>
              <a:rPr lang="zh-CN" altLang="zh-CN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深入开展，公共服务平台逐步完善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6912768" cy="41494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 一年来，学校事业改革与发展所取得的这些成绩，是全校师生员工团结一致、同心同德、勇于担当、奋力拼搏的结果，凝聚着全体江理工人的心血与智慧！</a:t>
            </a:r>
            <a:endParaRPr lang="zh-CN" altLang="en-US" sz="3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1775088"/>
            <a:ext cx="8135560" cy="100584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认真开展校内专业建设审核评估“回头看”、模拟审核评估、模拟审核评估整改等任务，扎实推进迎评促建工作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951111"/>
            <a:ext cx="7880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持续深化教育教学改革，</a:t>
            </a:r>
            <a:r>
              <a:rPr altLang="zh-CN" sz="24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应用型人才培养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展现</a:t>
            </a:r>
            <a:r>
              <a:rPr altLang="zh-CN" sz="2400" b="1" dirty="0" err="1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新成效</a:t>
            </a:r>
            <a:endParaRPr altLang="zh-CN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 descr="二级教学单位模拟评估整改汇报会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320" y="3121888"/>
            <a:ext cx="3266440" cy="2179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8235" y="5408930"/>
            <a:ext cx="28638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二级教学单位模拟</a:t>
            </a:r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评估</a:t>
            </a:r>
            <a:endParaRPr lang="zh-CN" altLang="en-US" sz="1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8225" y="5408930"/>
            <a:ext cx="39058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二级教学单位模拟评估整改汇报会</a:t>
            </a:r>
          </a:p>
        </p:txBody>
      </p:sp>
      <p:pic>
        <p:nvPicPr>
          <p:cNvPr id="10" name="图片 9" descr="fb62c194-c698-44f3-ab53-708b6b1545b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50"/>
                    </a14:imgEffect>
                    <a14:imgEffect>
                      <a14:saturation sat="130000"/>
                    </a14:imgEffect>
                    <a14:imgEffect>
                      <a14:brightnessContrast bright="37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05" y="3116069"/>
            <a:ext cx="3744471" cy="2257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3789363"/>
            <a:ext cx="9144001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83768" y="1916113"/>
            <a:ext cx="4392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    谢！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6920" y="1128802"/>
            <a:ext cx="8135560" cy="10156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深化应用型人才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培养供给侧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结构性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改革，以校企深度融合为契机，重构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人才培养方案和课程体系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，提升人才培养质量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与中兴通讯ICT产教融合创新基地合作项目正式签约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70" y="2748515"/>
            <a:ext cx="3598152" cy="239592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5536" y="5430520"/>
            <a:ext cx="442916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与中兴通讯签署产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教融合创新</a:t>
            </a:r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基地</a:t>
            </a:r>
            <a:endParaRPr lang="zh-CN" altLang="en-US" sz="1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83505" y="5430520"/>
            <a:ext cx="32912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成立人才合作基地</a:t>
            </a:r>
          </a:p>
        </p:txBody>
      </p:sp>
      <p:pic>
        <p:nvPicPr>
          <p:cNvPr id="1026" name="Picture 2" descr="http://xsy.jsut.edu.cn/picture/article/87/33/1d/80a154864f71a3cd1ba58df54534/9f4ef231-3ec9-4b5f-bad1-fcf7a23a7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98" y="2748514"/>
            <a:ext cx="3393212" cy="24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97228"/>
            <a:ext cx="8430564" cy="3323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获批教育部产教融合创新基地合作项目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项、江苏省重点教材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部、江苏省嵌入式人才培养项目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项、江苏省现代职教体系建设试点项目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个省重点专业类顺利通过验收，遴选校品牌专业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个、校品牌专业培育点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个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学生在省级以上各类创新创业竞赛中累计获奖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247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项，其中获全国大学生机械创新设计大赛等国家级竞赛一等奖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余项，获批省级以上大学生实践创新训练计划项目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70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项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我校学子在“学创杯”2016全国大学生创业综合模拟大赛江苏省赛一等奖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260" y="4353014"/>
            <a:ext cx="3023235" cy="1741170"/>
          </a:xfrm>
          <a:prstGeom prst="rect">
            <a:avLst/>
          </a:prstGeom>
        </p:spPr>
      </p:pic>
      <p:pic>
        <p:nvPicPr>
          <p:cNvPr id="10" name="图片 9" descr="我校学子在全国“网中网”财务决策大赛中取得一等奖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0525" y="4353014"/>
            <a:ext cx="2758440" cy="1741805"/>
          </a:xfrm>
          <a:prstGeom prst="rect">
            <a:avLst/>
          </a:prstGeom>
        </p:spPr>
      </p:pic>
      <p:pic>
        <p:nvPicPr>
          <p:cNvPr id="2" name="图片 1" descr="首获全省大学生机械创新设计大赛一等奖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4610" y="4353014"/>
            <a:ext cx="2208530" cy="1741805"/>
          </a:xfrm>
          <a:prstGeom prst="rect">
            <a:avLst/>
          </a:prstGeom>
        </p:spPr>
      </p:pic>
      <p:pic>
        <p:nvPicPr>
          <p:cNvPr id="6" name="图片 5" descr="我校学子在全国机器人大赛中获得一等奖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27145" y="4353014"/>
            <a:ext cx="2414905" cy="1812290"/>
          </a:xfrm>
          <a:prstGeom prst="rect">
            <a:avLst/>
          </a:prstGeom>
        </p:spPr>
      </p:pic>
      <p:pic>
        <p:nvPicPr>
          <p:cNvPr id="12" name="图片 11" descr="飞思卡尔一等奖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0725" y="4353014"/>
            <a:ext cx="2217420" cy="1793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19" y="4392844"/>
            <a:ext cx="2478853" cy="1650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1796" y="1041595"/>
            <a:ext cx="7580846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生源质量和就业质量不断提升，2016年招生计划为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4701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人，实际录取新生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4721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人，2016届毕业生初次就业率为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90.8%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，协议就业率为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9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7.96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%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，学校入选江苏省首批大学生就业创业指导站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6328" y="5867980"/>
            <a:ext cx="2448272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文科</a:t>
            </a:r>
            <a:r>
              <a:rPr lang="zh-CN" altLang="en-US" b="1" dirty="0">
                <a:solidFill>
                  <a:schemeClr val="bg1"/>
                </a:solidFill>
              </a:rPr>
              <a:t>省控</a:t>
            </a:r>
            <a:r>
              <a:rPr lang="zh-CN" altLang="en-US" b="1" dirty="0" smtClean="0">
                <a:solidFill>
                  <a:schemeClr val="bg1"/>
                </a:solidFill>
              </a:rPr>
              <a:t>线和录取线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5900120"/>
            <a:ext cx="2577071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理工科省控线和</a:t>
            </a:r>
            <a:r>
              <a:rPr lang="zh-CN" altLang="en-US" b="1" dirty="0" smtClean="0">
                <a:solidFill>
                  <a:schemeClr val="bg1"/>
                </a:solidFill>
              </a:rPr>
              <a:t>录取线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993314805"/>
              </p:ext>
            </p:extLst>
          </p:nvPr>
        </p:nvGraphicFramePr>
        <p:xfrm>
          <a:off x="179731" y="3109809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71385716"/>
              </p:ext>
            </p:extLst>
          </p:nvPr>
        </p:nvGraphicFramePr>
        <p:xfrm>
          <a:off x="4603357" y="3122207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202080"/>
            <a:ext cx="8424936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深化学科建设与研究生培养机制改革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学科建设与研究生教育取得新进展</a:t>
            </a:r>
          </a:p>
        </p:txBody>
      </p:sp>
      <p:sp>
        <p:nvSpPr>
          <p:cNvPr id="5" name="矩形 4"/>
          <p:cNvSpPr/>
          <p:nvPr/>
        </p:nvSpPr>
        <p:spPr>
          <a:xfrm>
            <a:off x="401568" y="2369408"/>
            <a:ext cx="8352928" cy="329184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altLang="zh-CN" sz="2000" b="1" dirty="0" err="1" smtClean="0">
                <a:latin typeface="黑体" panose="02010609060101010101" pitchFamily="2" charset="-122"/>
                <a:ea typeface="黑体" panose="02010609060101010101" pitchFamily="2" charset="-122"/>
              </a:rPr>
              <a:t>全面启动新一轮硕士学位授予单位申报工作</a:t>
            </a:r>
            <a:endParaRPr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开展“服务国家特殊需求人才培养项目”试点单位模拟验收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新增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个江苏省“十三五”重点（建设）学科，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个省高校重点（建设）实验室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深入推进研究生培养机制改革，完善“实践-论文-就业-创新”四结合培养模式，获批江苏省研究生培养创新工程项目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■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认真做好研究生招生与就业工作，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2016年录取研究生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67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名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842040"/>
            <a:ext cx="6210300" cy="42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深化科研体制机制改革，科研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实现</a:t>
            </a:r>
            <a:r>
              <a:rPr lang="zh-CN" altLang="zh-CN" sz="22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</a:t>
            </a:r>
            <a:r>
              <a:rPr lang="zh-CN" altLang="zh-CN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突破</a:t>
            </a:r>
          </a:p>
        </p:txBody>
      </p:sp>
      <p:sp>
        <p:nvSpPr>
          <p:cNvPr id="5" name="矩形 4"/>
          <p:cNvSpPr/>
          <p:nvPr/>
        </p:nvSpPr>
        <p:spPr>
          <a:xfrm>
            <a:off x="694453" y="1626473"/>
            <a:ext cx="7765415" cy="9435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改革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科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研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考核评价机制，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出台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系列科研管理制度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激发教师科研活力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433"/>
            <a:ext cx="2093860" cy="4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QQ图片2017021910435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5250180" y="2952720"/>
            <a:ext cx="3064510" cy="2636520"/>
          </a:xfrm>
          <a:prstGeom prst="rect">
            <a:avLst/>
          </a:prstGeom>
        </p:spPr>
      </p:pic>
      <p:pic>
        <p:nvPicPr>
          <p:cNvPr id="3" name="图片 2" descr="科研大会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445" y="3068960"/>
            <a:ext cx="3632835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7624" y="5733256"/>
            <a:ext cx="277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召开全校科研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与学科大会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85715" y="5727536"/>
            <a:ext cx="36683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出台《教研和科研业绩考核办法》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9" y="980440"/>
            <a:ext cx="784887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■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2016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新增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科研总经费近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亿元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，新增到账科研项目经费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5963万元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，取得历史性突破</a:t>
            </a: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2798548" y="5755754"/>
            <a:ext cx="4293732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buFontTx/>
              <a:buNone/>
            </a:pPr>
            <a:r>
              <a:rPr kumimoji="1" lang="zh-CN" altLang="en-US" sz="1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近</a:t>
            </a: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三年到账科研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项目经费情况</a:t>
            </a:r>
            <a:r>
              <a:rPr kumimoji="1" lang="zh-CN" altLang="en-US" sz="1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（万元）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737354945"/>
              </p:ext>
            </p:extLst>
          </p:nvPr>
        </p:nvGraphicFramePr>
        <p:xfrm>
          <a:off x="1043608" y="2060849"/>
          <a:ext cx="6667023" cy="345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1929</Words>
  <Application>Microsoft Office PowerPoint</Application>
  <PresentationFormat>全屏显示(4:3)</PresentationFormat>
  <Paragraphs>133</Paragraphs>
  <Slides>30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黑体</vt:lpstr>
      <vt:lpstr>华文琥珀</vt:lpstr>
      <vt:lpstr>楷体_GB2312</vt:lpstr>
      <vt:lpstr>宋体</vt:lpstr>
      <vt:lpstr>微软雅黑</vt:lpstr>
      <vt:lpstr>Arial</vt:lpstr>
      <vt:lpstr>Calibri</vt:lpstr>
      <vt:lpstr>1_默认设计模板</vt:lpstr>
      <vt:lpstr>4_默认设计模板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HYZ</cp:lastModifiedBy>
  <cp:revision>597</cp:revision>
  <cp:lastPrinted>2016-03-22T03:18:00Z</cp:lastPrinted>
  <dcterms:created xsi:type="dcterms:W3CDTF">2014-11-07T01:48:00Z</dcterms:created>
  <dcterms:modified xsi:type="dcterms:W3CDTF">2017-10-23T02:31:44Z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